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8" r:id="rId3"/>
    <p:sldId id="302" r:id="rId4"/>
    <p:sldId id="303" r:id="rId5"/>
    <p:sldId id="304" r:id="rId6"/>
    <p:sldId id="310" r:id="rId7"/>
    <p:sldId id="311" r:id="rId8"/>
    <p:sldId id="305" r:id="rId9"/>
    <p:sldId id="306" r:id="rId10"/>
    <p:sldId id="307" r:id="rId11"/>
    <p:sldId id="308" r:id="rId12"/>
    <p:sldId id="312" r:id="rId13"/>
    <p:sldId id="30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53C660-F3D3-488A-B883-C3E34CA994D6}" v="39" dt="2023-09-24T18:41:44.797"/>
    <p1510:client id="{7AFFDC62-A9BB-4585-8039-6A94781FE7D9}" v="111" dt="2023-09-25T06:25:25.6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4660"/>
  </p:normalViewPr>
  <p:slideViewPr>
    <p:cSldViewPr snapToGrid="0">
      <p:cViewPr>
        <p:scale>
          <a:sx n="100" d="100"/>
          <a:sy n="100" d="100"/>
        </p:scale>
        <p:origin x="960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563E-A01E-4274-81A3-D20FBCD64D52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59F4F-45AB-48A7-9DE8-1DB802557DC4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290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563E-A01E-4274-81A3-D20FBCD64D52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59F4F-45AB-48A7-9DE8-1DB802557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30129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563E-A01E-4274-81A3-D20FBCD64D52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59F4F-45AB-48A7-9DE8-1DB802557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4738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563E-A01E-4274-81A3-D20FBCD64D52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59F4F-45AB-48A7-9DE8-1DB802557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0317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563E-A01E-4274-81A3-D20FBCD64D52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59F4F-45AB-48A7-9DE8-1DB802557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5828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563E-A01E-4274-81A3-D20FBCD64D52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59F4F-45AB-48A7-9DE8-1DB802557DC4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809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563E-A01E-4274-81A3-D20FBCD64D52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59F4F-45AB-48A7-9DE8-1DB802557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3270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563E-A01E-4274-81A3-D20FBCD64D52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59F4F-45AB-48A7-9DE8-1DB802557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24352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1450757"/>
          </a:xfrm>
        </p:spPr>
        <p:txBody>
          <a:bodyPr lIns="540000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2563E-A01E-4274-81A3-D20FBCD64D52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59F4F-45AB-48A7-9DE8-1DB802557DC4}" type="slidenum">
              <a:rPr lang="pl-PL" smtClean="0"/>
              <a:t>‹#›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435741F-BDA5-6A1C-1316-AFF9DA6C56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07046"/>
            <a:ext cx="1943307" cy="76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289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D9CE4-88EA-973F-4F8A-F5C9E0360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5280" y="1455421"/>
            <a:ext cx="7543800" cy="540258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Dziękujemy!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9605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s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513C3-B230-974F-87DB-BBB53873F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5478780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Dziękujemy!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7717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702563E-A01E-4274-81A3-D20FBCD64D52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E59F4F-45AB-48A7-9DE8-1DB802557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70520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CE59F4F-45AB-48A7-9DE8-1DB802557DC4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91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6" r:id="rId8"/>
    <p:sldLayoutId id="2147483692" r:id="rId9"/>
    <p:sldLayoutId id="2147483693" r:id="rId10"/>
    <p:sldLayoutId id="2147483694" r:id="rId11"/>
    <p:sldLayoutId id="2147483695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3YIRKmM0E0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e3YIRKmM0E0?feature=oembed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8660B9BC-10CD-771F-90CD-3B338A5A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1455421"/>
            <a:ext cx="10919460" cy="5402580"/>
          </a:xfrm>
        </p:spPr>
        <p:txBody>
          <a:bodyPr anchor="ctr">
            <a:noAutofit/>
          </a:bodyPr>
          <a:lstStyle/>
          <a:p>
            <a:pPr algn="l"/>
            <a:r>
              <a:rPr lang="pl-PL" sz="5400" b="1" dirty="0">
                <a:cs typeface="Calibri" panose="020F0502020204030204" pitchFamily="34" charset="0"/>
              </a:rPr>
              <a:t>Tworzymy </a:t>
            </a:r>
            <a:br>
              <a:rPr lang="pl-PL" sz="5400" b="1" dirty="0">
                <a:cs typeface="Calibri" panose="020F0502020204030204" pitchFamily="34" charset="0"/>
              </a:rPr>
            </a:br>
            <a:r>
              <a:rPr lang="pl-PL" sz="5400" b="1" dirty="0">
                <a:cs typeface="Calibri" panose="020F0502020204030204" pitchFamily="34" charset="0"/>
              </a:rPr>
              <a:t>edukację jutra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EE2F95E-AA88-BBFF-65CB-0F530D535B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4" y="156498"/>
            <a:ext cx="2880595" cy="113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88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643A7F-937A-C7F2-2211-B459A55E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5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Jesteśmy dumni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C62CF454-75B4-7011-10B5-29A2D49078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3298" y="1947976"/>
            <a:ext cx="5433060" cy="13196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dla nas to doskonała motywacja do dalszej, ciężkiej pracy. Idziemy w dobrym kierunku.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D330E74-3AD1-F8D4-72A4-A197F0DEE903}"/>
              </a:ext>
            </a:extLst>
          </p:cNvPr>
          <p:cNvSpPr txBox="1"/>
          <p:nvPr/>
        </p:nvSpPr>
        <p:spPr>
          <a:xfrm>
            <a:off x="543298" y="3494652"/>
            <a:ext cx="61775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cs typeface="Calibri" panose="020F0502020204030204" pitchFamily="34" charset="0"/>
              </a:rPr>
              <a:t>W ostatni</a:t>
            </a:r>
            <a:r>
              <a:rPr lang="pl-PL" dirty="0">
                <a:cs typeface="Calibri" panose="020F0502020204030204" pitchFamily="34" charset="0"/>
              </a:rPr>
              <a:t>ch</a:t>
            </a:r>
            <a:r>
              <a:rPr lang="pl-PL" sz="1800" dirty="0">
                <a:cs typeface="Calibri" panose="020F0502020204030204" pitchFamily="34" charset="0"/>
              </a:rPr>
              <a:t> latach </a:t>
            </a:r>
            <a:r>
              <a:rPr lang="pl-PL" sz="1800" dirty="0">
                <a:solidFill>
                  <a:schemeClr val="accent1"/>
                </a:solidFill>
                <a:cs typeface="Calibri" panose="020F0502020204030204" pitchFamily="34" charset="0"/>
              </a:rPr>
              <a:t>otrzymaliśmy liczne nagrody</a:t>
            </a:r>
            <a:r>
              <a:rPr lang="pl-PL" sz="1800" dirty="0">
                <a:cs typeface="Calibri" panose="020F0502020204030204" pitchFamily="34" charset="0"/>
              </a:rPr>
              <a:t>, w tym Brylant Polskiej Gospodarki, Efektywna Firma , tytuł Najlepszy Innowator w konkursie Dobra Firma od Związku Przedsiębiorców i Pracodawców, a także znaleźliśmy się w gronie 10 finalistów konkursu "Twój biznes pod banderą sukcesu".</a:t>
            </a:r>
            <a:endParaRPr lang="pl-PL" dirty="0"/>
          </a:p>
        </p:txBody>
      </p:sp>
      <p:pic>
        <p:nvPicPr>
          <p:cNvPr id="8" name="Obraz 7" descr="Obraz zawierający ubrania, osoba, obuwie, tekst&#10;&#10;Opis wygenerowany automatycznie">
            <a:extLst>
              <a:ext uri="{FF2B5EF4-FFF2-40B4-BE49-F238E27FC236}">
                <a16:creationId xmlns:a16="http://schemas.microsoft.com/office/drawing/2014/main" id="{7FA59E87-D948-C305-1FB6-1E1F7B96C5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8" b="15333"/>
          <a:stretch/>
        </p:blipFill>
        <p:spPr>
          <a:xfrm>
            <a:off x="6720841" y="1252755"/>
            <a:ext cx="5006504" cy="56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41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643A7F-937A-C7F2-2211-B459A55E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500" dirty="0" err="1">
                <a:solidFill>
                  <a:schemeClr val="tx1"/>
                </a:solidFill>
                <a:cs typeface="Calibri" panose="020F0502020204030204" pitchFamily="34" charset="0"/>
              </a:rPr>
              <a:t>Inspiruje.my</a:t>
            </a:r>
            <a:endParaRPr lang="pl-PL" sz="45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C62CF454-75B4-7011-10B5-29A2D49078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020" y="1954690"/>
            <a:ext cx="5379720" cy="145075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Dzielimy się merytoryką, inspirujemy i uczymy jak mądrze korzystać z nowych technologii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D330E74-3AD1-F8D4-72A4-A197F0DEE903}"/>
              </a:ext>
            </a:extLst>
          </p:cNvPr>
          <p:cNvSpPr txBox="1"/>
          <p:nvPr/>
        </p:nvSpPr>
        <p:spPr>
          <a:xfrm>
            <a:off x="541020" y="3652419"/>
            <a:ext cx="5791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cs typeface="Calibri" panose="020F0502020204030204" pitchFamily="34" charset="0"/>
              </a:rPr>
              <a:t>Prowadzimy </a:t>
            </a:r>
            <a:r>
              <a:rPr lang="pl-PL" sz="1800" dirty="0">
                <a:solidFill>
                  <a:schemeClr val="accent1"/>
                </a:solidFill>
                <a:cs typeface="Calibri" panose="020F0502020204030204" pitchFamily="34" charset="0"/>
              </a:rPr>
              <a:t>darmowe szkolenia i webinaria dla nauczycieli i dyrektorów</a:t>
            </a:r>
            <a:r>
              <a:rPr lang="pl-PL" sz="1800" dirty="0">
                <a:cs typeface="Calibri" panose="020F0502020204030204" pitchFamily="34" charset="0"/>
              </a:rPr>
              <a:t>, zrzeszając ich w wieloletnim projekcie </a:t>
            </a:r>
            <a:r>
              <a:rPr lang="pl-PL" sz="1800" dirty="0" err="1">
                <a:cs typeface="Calibri" panose="020F0502020204030204" pitchFamily="34" charset="0"/>
              </a:rPr>
              <a:t>Mentorowe</a:t>
            </a:r>
            <a:r>
              <a:rPr lang="pl-PL" sz="1800" dirty="0">
                <a:cs typeface="Calibri" panose="020F0502020204030204" pitchFamily="34" charset="0"/>
              </a:rPr>
              <a:t> Inspiracje, w grupie Zainspirowani na Facebooku liczącej ponad 5 tysięcy użytkowników oraz licznych aktywnościach naszej Fundacji </a:t>
            </a:r>
            <a:r>
              <a:rPr lang="pl-PL" sz="1800" dirty="0" err="1">
                <a:cs typeface="Calibri" panose="020F0502020204030204" pitchFamily="34" charset="0"/>
              </a:rPr>
              <a:t>inspiruje.my</a:t>
            </a:r>
            <a:r>
              <a:rPr lang="pl-PL" sz="1800" dirty="0">
                <a:cs typeface="Calibri" panose="020F0502020204030204" pitchFamily="34" charset="0"/>
              </a:rPr>
              <a:t>.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0B420AA-D3A9-EB44-007E-7A58D1231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534" y="1823619"/>
            <a:ext cx="545321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9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643A7F-937A-C7F2-2211-B459A55E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500" dirty="0">
                <a:solidFill>
                  <a:schemeClr val="tx1"/>
                </a:solidFill>
                <a:cs typeface="Calibri" panose="020F0502020204030204" pitchFamily="34" charset="0"/>
              </a:rPr>
              <a:t>R3 Polska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C62CF454-75B4-7011-10B5-29A2D49078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5780" y="1785303"/>
            <a:ext cx="4384259" cy="172751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Zaufali nam tacy klienci jak Żabka Polska, Auchan, CCC, Maspex i wielu innych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D330E74-3AD1-F8D4-72A4-A197F0DEE903}"/>
              </a:ext>
            </a:extLst>
          </p:cNvPr>
          <p:cNvSpPr txBox="1"/>
          <p:nvPr/>
        </p:nvSpPr>
        <p:spPr>
          <a:xfrm>
            <a:off x="525780" y="3727412"/>
            <a:ext cx="50673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cs typeface="Calibri" panose="020F0502020204030204" pitchFamily="34" charset="0"/>
              </a:rPr>
              <a:t>Od dwóch lat współtworzymy nowy produkt, </a:t>
            </a:r>
            <a:r>
              <a:rPr lang="pl-PL" dirty="0">
                <a:solidFill>
                  <a:schemeClr val="accent1"/>
                </a:solidFill>
                <a:cs typeface="Calibri" panose="020F0502020204030204" pitchFamily="34" charset="0"/>
              </a:rPr>
              <a:t>projektując i serwisując nowoczesne automaty</a:t>
            </a:r>
            <a:r>
              <a:rPr lang="pl-PL" dirty="0">
                <a:cs typeface="Calibri" panose="020F0502020204030204" pitchFamily="34" charset="0"/>
              </a:rPr>
              <a:t> do zbierania, segregacji i </a:t>
            </a:r>
            <a:r>
              <a:rPr lang="pl-PL" dirty="0" err="1">
                <a:cs typeface="Calibri" panose="020F0502020204030204" pitchFamily="34" charset="0"/>
              </a:rPr>
              <a:t>kompaktowania</a:t>
            </a:r>
            <a:r>
              <a:rPr lang="pl-PL" dirty="0">
                <a:cs typeface="Calibri" panose="020F0502020204030204" pitchFamily="34" charset="0"/>
              </a:rPr>
              <a:t> jednorazowych opakowań po napojach: </a:t>
            </a:r>
            <a:r>
              <a:rPr lang="pl-PL" dirty="0" err="1">
                <a:solidFill>
                  <a:schemeClr val="accent1"/>
                </a:solidFill>
                <a:cs typeface="Calibri" panose="020F0502020204030204" pitchFamily="34" charset="0"/>
              </a:rPr>
              <a:t>recomaty</a:t>
            </a:r>
            <a:r>
              <a:rPr lang="pl-PL" dirty="0">
                <a:solidFill>
                  <a:schemeClr val="accent1"/>
                </a:solidFill>
                <a:cs typeface="Calibri" panose="020F0502020204030204" pitchFamily="34" charset="0"/>
              </a:rPr>
              <a:t> i </a:t>
            </a:r>
            <a:r>
              <a:rPr lang="pl-PL" dirty="0" err="1">
                <a:solidFill>
                  <a:schemeClr val="accent1"/>
                </a:solidFill>
                <a:cs typeface="Calibri" panose="020F0502020204030204" pitchFamily="34" charset="0"/>
              </a:rPr>
              <a:t>recomaty</a:t>
            </a:r>
            <a:r>
              <a:rPr lang="pl-PL" dirty="0">
                <a:solidFill>
                  <a:schemeClr val="accent1"/>
                </a:solidFill>
                <a:cs typeface="Calibri" panose="020F0502020204030204" pitchFamily="34" charset="0"/>
              </a:rPr>
              <a:t> mini oraz dedykowaną aplikację </a:t>
            </a:r>
            <a:r>
              <a:rPr lang="pl-PL" dirty="0" err="1">
                <a:solidFill>
                  <a:schemeClr val="accent1"/>
                </a:solidFill>
                <a:cs typeface="Calibri" panose="020F0502020204030204" pitchFamily="34" charset="0"/>
              </a:rPr>
              <a:t>RecomApp</a:t>
            </a:r>
            <a:r>
              <a:rPr lang="pl-PL" dirty="0">
                <a:solidFill>
                  <a:schemeClr val="accent1"/>
                </a:solidFill>
                <a:cs typeface="Calibri" panose="020F0502020204030204" pitchFamily="34" charset="0"/>
              </a:rPr>
              <a:t>.</a:t>
            </a:r>
            <a:endParaRPr lang="pl-PL" sz="1800" dirty="0">
              <a:solidFill>
                <a:schemeClr val="accent1"/>
              </a:solidFill>
              <a:cs typeface="Calibri" panose="020F0502020204030204" pitchFamily="34" charset="0"/>
            </a:endParaRPr>
          </a:p>
        </p:txBody>
      </p:sp>
      <p:pic>
        <p:nvPicPr>
          <p:cNvPr id="3" name="Obraz 2" descr="Obraz zawierający tekst, design&#10;&#10;Opis wygenerowany automatycznie">
            <a:extLst>
              <a:ext uri="{FF2B5EF4-FFF2-40B4-BE49-F238E27FC236}">
                <a16:creationId xmlns:a16="http://schemas.microsoft.com/office/drawing/2014/main" id="{A04A2459-F94A-C66D-9B1E-41E3D1E11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279" y="988742"/>
            <a:ext cx="4871225" cy="487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945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47F40E3-BA98-ED79-49F4-AEAD998FC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Dziękujemy!</a:t>
            </a:r>
          </a:p>
        </p:txBody>
      </p:sp>
    </p:spTree>
    <p:extLst>
      <p:ext uri="{BB962C8B-B14F-4D97-AF65-F5344CB8AC3E}">
        <p14:creationId xmlns:p14="http://schemas.microsoft.com/office/powerpoint/2010/main" val="3861932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643A7F-937A-C7F2-2211-B459A55E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500" dirty="0">
                <a:solidFill>
                  <a:schemeClr val="tx1"/>
                </a:solidFill>
                <a:cs typeface="Calibri" panose="020F0502020204030204" pitchFamily="34" charset="0"/>
              </a:rPr>
              <a:t>Innowator. Producent. Lider. 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C62CF454-75B4-7011-10B5-29A2D49078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6660" y="2059990"/>
            <a:ext cx="4297680" cy="1643697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Dzisiaj jesteśmy liderem </a:t>
            </a:r>
            <a:br>
              <a:rPr lang="pl-PL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w ofercie nowoczesnych systemów językowych.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D330E74-3AD1-F8D4-72A4-A197F0DEE903}"/>
              </a:ext>
            </a:extLst>
          </p:cNvPr>
          <p:cNvSpPr txBox="1"/>
          <p:nvPr/>
        </p:nvSpPr>
        <p:spPr>
          <a:xfrm>
            <a:off x="446660" y="3870960"/>
            <a:ext cx="401866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sz="1800" b="1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22 lata </a:t>
            </a:r>
            <a:r>
              <a:rPr lang="pl-PL" sz="1800" dirty="0">
                <a:cs typeface="Calibri"/>
              </a:rPr>
              <a:t>temu mieliśmy jeden pokój, jedno biurko, ale też młodzieńczą energię i masę pomysłów jakie nowe technologie wdrażać dla edukacji.</a:t>
            </a:r>
          </a:p>
          <a:p>
            <a:endParaRPr lang="pl-PL" dirty="0"/>
          </a:p>
        </p:txBody>
      </p:sp>
      <p:pic>
        <p:nvPicPr>
          <p:cNvPr id="9" name="Obraz 8" descr="Obraz zawierający osoba, ubrania, w pomieszczeniu, Ludzka twarz&#10;&#10;Opis wygenerowany automatycznie">
            <a:extLst>
              <a:ext uri="{FF2B5EF4-FFF2-40B4-BE49-F238E27FC236}">
                <a16:creationId xmlns:a16="http://schemas.microsoft.com/office/drawing/2014/main" id="{A246DFC3-3C13-4213-334C-F551B2F36F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40" y="1676767"/>
            <a:ext cx="608076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967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643A7F-937A-C7F2-2211-B459A55E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500" dirty="0">
                <a:solidFill>
                  <a:schemeClr val="tx1"/>
                </a:solidFill>
                <a:cs typeface="Calibri" panose="020F0502020204030204" pitchFamily="34" charset="0"/>
              </a:rPr>
              <a:t>Systemy językowe w liczbach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C62CF454-75B4-7011-10B5-29A2D49078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6660" y="2059990"/>
            <a:ext cx="5649340" cy="2010271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Nasze rozwiązania językowe produkujemy solidnie, </a:t>
            </a:r>
            <a:br>
              <a:rPr lang="pl-PL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o czym świadczy fakt, że niektóre </a:t>
            </a:r>
            <a:br>
              <a:rPr lang="pl-PL" sz="28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z nich funkcjonują nawet 20 lat.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D330E74-3AD1-F8D4-72A4-A197F0DEE903}"/>
              </a:ext>
            </a:extLst>
          </p:cNvPr>
          <p:cNvSpPr txBox="1"/>
          <p:nvPr/>
        </p:nvSpPr>
        <p:spPr>
          <a:xfrm>
            <a:off x="446660" y="4079329"/>
            <a:ext cx="5824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accent1"/>
                </a:solidFill>
                <a:cs typeface="Calibri" panose="020F0502020204030204" pitchFamily="34" charset="0"/>
              </a:rPr>
              <a:t>80% uczelni wyższych</a:t>
            </a:r>
            <a:r>
              <a:rPr lang="pl-PL" dirty="0">
                <a:solidFill>
                  <a:schemeClr val="accent1"/>
                </a:solidFill>
                <a:cs typeface="Calibri" panose="020F0502020204030204" pitchFamily="34" charset="0"/>
              </a:rPr>
              <a:t> filologicznych dla tłumaczy</a:t>
            </a:r>
            <a:r>
              <a:rPr lang="pl-PL" sz="1800" dirty="0">
                <a:cs typeface="Calibri" panose="020F0502020204030204" pitchFamily="34" charset="0"/>
              </a:rPr>
              <a:t> dysponuje naszymi unikalnymi w skali Europy pracowniami Audytor Lab, a blisko </a:t>
            </a:r>
            <a:r>
              <a:rPr lang="pl-PL" sz="1800" dirty="0">
                <a:solidFill>
                  <a:schemeClr val="accent1"/>
                </a:solidFill>
                <a:cs typeface="Calibri" panose="020F0502020204030204" pitchFamily="34" charset="0"/>
              </a:rPr>
              <a:t>45 000 uczniów </a:t>
            </a:r>
            <a:r>
              <a:rPr lang="pl-PL" sz="1800" dirty="0">
                <a:cs typeface="Calibri" panose="020F0502020204030204" pitchFamily="34" charset="0"/>
              </a:rPr>
              <a:t>korzysta z naszych pracowni językowych.</a:t>
            </a:r>
            <a:endParaRPr lang="pl-PL" dirty="0"/>
          </a:p>
        </p:txBody>
      </p:sp>
      <p:pic>
        <p:nvPicPr>
          <p:cNvPr id="11" name="Obraz 10" descr="Obraz zawierający tekst, ubrania, osoba, w pomieszczeniu&#10;&#10;Opis wygenerowany automatycznie">
            <a:extLst>
              <a:ext uri="{FF2B5EF4-FFF2-40B4-BE49-F238E27FC236}">
                <a16:creationId xmlns:a16="http://schemas.microsoft.com/office/drawing/2014/main" id="{E1FA5DC9-3A70-5915-2607-9BE20E7B0A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611" y="1760220"/>
            <a:ext cx="5747389" cy="3832860"/>
          </a:xfrm>
          <a:prstGeom prst="rect">
            <a:avLst/>
          </a:prstGeom>
        </p:spPr>
      </p:pic>
      <p:pic>
        <p:nvPicPr>
          <p:cNvPr id="3" name="Obraz 2" descr="Obraz zawierający ściana, w pomieszczeniu, ubrania, osoba&#10;&#10;Opis wygenerowany automatycznie">
            <a:extLst>
              <a:ext uri="{FF2B5EF4-FFF2-40B4-BE49-F238E27FC236}">
                <a16:creationId xmlns:a16="http://schemas.microsoft.com/office/drawing/2014/main" id="{F5DF877F-A7A9-8BC5-F35E-A9BC5DCDC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201" r="34540" b="236"/>
          <a:stretch/>
        </p:blipFill>
        <p:spPr>
          <a:xfrm>
            <a:off x="6443546" y="1714500"/>
            <a:ext cx="5749677" cy="396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21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643A7F-937A-C7F2-2211-B459A55E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500" dirty="0">
                <a:solidFill>
                  <a:schemeClr val="tx1"/>
                </a:solidFill>
                <a:cs typeface="Calibri" panose="020F0502020204030204" pitchFamily="34" charset="0"/>
              </a:rPr>
              <a:t>Rozwijamy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C62CF454-75B4-7011-10B5-29A2D49078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1919" y="1714778"/>
            <a:ext cx="4472941" cy="2629272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Nasz 6-osobowy dział B+R współpracuje ze specjalistami z ZUT-u.</a:t>
            </a:r>
          </a:p>
        </p:txBody>
      </p:sp>
      <p:pic>
        <p:nvPicPr>
          <p:cNvPr id="8" name="Obraz 7" descr="Obraz zawierający ubrania, osoba, obuwie, człowiek&#10;&#10;Opis wygenerowany automatycznie">
            <a:extLst>
              <a:ext uri="{FF2B5EF4-FFF2-40B4-BE49-F238E27FC236}">
                <a16:creationId xmlns:a16="http://schemas.microsoft.com/office/drawing/2014/main" id="{1D1CED21-A661-BEA3-41FB-FA08A9E94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686" y="1348554"/>
            <a:ext cx="6242860" cy="416089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87C7162-5BA1-F383-2A4E-A63CCA429E91}"/>
              </a:ext>
            </a:extLst>
          </p:cNvPr>
          <p:cNvSpPr txBox="1"/>
          <p:nvPr/>
        </p:nvSpPr>
        <p:spPr>
          <a:xfrm>
            <a:off x="482231" y="3180046"/>
            <a:ext cx="4911056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l-PL" dirty="0">
                <a:cs typeface="Calibri"/>
              </a:rPr>
              <a:t>Aktualnie</a:t>
            </a:r>
            <a:r>
              <a:rPr lang="pl-PL" sz="1800" dirty="0">
                <a:cs typeface="Calibri"/>
              </a:rPr>
              <a:t> prowadzimy</a:t>
            </a:r>
            <a:r>
              <a:rPr lang="pl-PL" sz="1800" dirty="0">
                <a:solidFill>
                  <a:schemeClr val="accent1"/>
                </a:solidFill>
                <a:cs typeface="Calibri"/>
              </a:rPr>
              <a:t> projekt badawczo-rozwojowy</a:t>
            </a:r>
            <a:r>
              <a:rPr lang="pl-PL" dirty="0">
                <a:solidFill>
                  <a:schemeClr val="accent1"/>
                </a:solidFill>
                <a:cs typeface="Calibri"/>
              </a:rPr>
              <a:t> LAB. </a:t>
            </a:r>
            <a:r>
              <a:rPr lang="pl-PL" dirty="0">
                <a:cs typeface="Calibri"/>
              </a:rPr>
              <a:t>Zakończyliśmy z sukcesem trzy,</a:t>
            </a:r>
            <a:r>
              <a:rPr lang="pl-PL" sz="1800" dirty="0">
                <a:cs typeface="Calibri"/>
              </a:rPr>
              <a:t> które przyniosły nowe rozwiązania interaktywne i unowocześniły te istniejące. Nasz zespół B+R to wysokiej klasy inżynierowie, projektanci </a:t>
            </a:r>
            <a:r>
              <a:rPr lang="pl-PL" dirty="0">
                <a:cs typeface="Calibri"/>
              </a:rPr>
              <a:t/>
            </a:r>
            <a:br>
              <a:rPr lang="pl-PL" dirty="0">
                <a:cs typeface="Calibri"/>
              </a:rPr>
            </a:br>
            <a:r>
              <a:rPr lang="pl-PL" sz="1800" dirty="0">
                <a:cs typeface="Calibri"/>
              </a:rPr>
              <a:t>i programiści, którzy wspólnie z naukowcami z wydziałów </a:t>
            </a:r>
            <a:r>
              <a:rPr lang="pl-PL" dirty="0">
                <a:cs typeface="Calibri"/>
              </a:rPr>
              <a:t>technologicznych </a:t>
            </a:r>
            <a:r>
              <a:rPr lang="pl-PL" sz="1800" dirty="0">
                <a:cs typeface="Calibri"/>
              </a:rPr>
              <a:t>czuwają nad stałym udoskonalaniem i poszerzaniem oferty.</a:t>
            </a:r>
            <a:endParaRPr lang="pl-P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2139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643A7F-937A-C7F2-2211-B459A55E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500" dirty="0">
                <a:solidFill>
                  <a:schemeClr val="tx1"/>
                </a:solidFill>
                <a:cs typeface="Calibri" panose="020F0502020204030204" pitchFamily="34" charset="0"/>
              </a:rPr>
              <a:t>Produkujemy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C62CF454-75B4-7011-10B5-29A2D49078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7681" y="1598886"/>
            <a:ext cx="4572000" cy="26963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Dzięki temu, że produkty powstają u nas możemy podejść kompleksowo do potrzeb Klienta, zapewniając produkt dopasowany do rynku edukacyjnego.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D330E74-3AD1-F8D4-72A4-A197F0DEE903}"/>
              </a:ext>
            </a:extLst>
          </p:cNvPr>
          <p:cNvSpPr txBox="1"/>
          <p:nvPr/>
        </p:nvSpPr>
        <p:spPr>
          <a:xfrm>
            <a:off x="487680" y="4006133"/>
            <a:ext cx="42824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cs typeface="Calibri" panose="020F0502020204030204" pitchFamily="34" charset="0"/>
              </a:rPr>
              <a:t>Jako producent posiadamy </a:t>
            </a:r>
            <a:r>
              <a:rPr lang="pl-PL" sz="1800" dirty="0">
                <a:solidFill>
                  <a:schemeClr val="accent1"/>
                </a:solidFill>
                <a:cs typeface="Calibri" panose="020F0502020204030204" pitchFamily="34" charset="0"/>
              </a:rPr>
              <a:t>własną linię produkcyjną </a:t>
            </a:r>
            <a:r>
              <a:rPr lang="pl-PL" sz="1800" dirty="0">
                <a:cs typeface="Calibri" panose="020F0502020204030204" pitchFamily="34" charset="0"/>
              </a:rPr>
              <a:t>oraz </a:t>
            </a:r>
            <a:r>
              <a:rPr lang="pl-PL" sz="1800" dirty="0">
                <a:solidFill>
                  <a:schemeClr val="accent1"/>
                </a:solidFill>
                <a:cs typeface="Calibri" panose="020F0502020204030204" pitchFamily="34" charset="0"/>
              </a:rPr>
              <a:t>nowoczesny park maszynowy</a:t>
            </a:r>
            <a:r>
              <a:rPr lang="pl-PL" sz="1800" dirty="0">
                <a:cs typeface="Calibri" panose="020F0502020204030204" pitchFamily="34" charset="0"/>
              </a:rPr>
              <a:t>. 8-osobowy zespół czuwa nad jakością każdego komponentu oraz gotowego produktu – na każdym etapie produkcji.</a:t>
            </a:r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9361928-9135-3C10-7E68-5E0A3427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639" y="1223998"/>
            <a:ext cx="6786361" cy="453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28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643A7F-937A-C7F2-2211-B459A55EA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2023695"/>
          </a:xfrm>
        </p:spPr>
        <p:txBody>
          <a:bodyPr>
            <a:normAutofit/>
          </a:bodyPr>
          <a:lstStyle/>
          <a:p>
            <a:r>
              <a:rPr lang="pl-PL" sz="4500" dirty="0">
                <a:solidFill>
                  <a:schemeClr val="tx1"/>
                </a:solidFill>
                <a:cs typeface="Calibri" panose="020F0502020204030204" pitchFamily="34" charset="0"/>
              </a:rPr>
              <a:t>Pracownie językowe</a:t>
            </a:r>
            <a:br>
              <a:rPr lang="pl-PL" sz="450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pl-PL" sz="4500" dirty="0">
                <a:solidFill>
                  <a:schemeClr val="tx1"/>
                </a:solidFill>
                <a:cs typeface="Calibri" panose="020F0502020204030204" pitchFamily="34" charset="0"/>
              </a:rPr>
              <a:t>Podłoga </a:t>
            </a:r>
            <a:r>
              <a:rPr lang="pl-PL" sz="4500" dirty="0" err="1">
                <a:solidFill>
                  <a:schemeClr val="tx1"/>
                </a:solidFill>
                <a:cs typeface="Calibri" panose="020F0502020204030204" pitchFamily="34" charset="0"/>
              </a:rPr>
              <a:t>Smartfloor</a:t>
            </a:r>
            <a:r>
              <a:rPr lang="pl-PL" sz="45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C62CF454-75B4-7011-10B5-29A2D49078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4820" y="2419201"/>
            <a:ext cx="4587240" cy="12688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Odpowiadamy za hardware i software, oferujemy gotowy produkt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D330E74-3AD1-F8D4-72A4-A197F0DEE903}"/>
              </a:ext>
            </a:extLst>
          </p:cNvPr>
          <p:cNvSpPr txBox="1"/>
          <p:nvPr/>
        </p:nvSpPr>
        <p:spPr>
          <a:xfrm>
            <a:off x="464820" y="4043643"/>
            <a:ext cx="47167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1"/>
                </a:solidFill>
                <a:cs typeface="Calibri" panose="020F0502020204030204" pitchFamily="34" charset="0"/>
              </a:rPr>
              <a:t>P</a:t>
            </a:r>
            <a:r>
              <a:rPr lang="pl-PL" sz="1800" dirty="0">
                <a:solidFill>
                  <a:schemeClr val="accent1"/>
                </a:solidFill>
                <a:cs typeface="Calibri" panose="020F0502020204030204" pitchFamily="34" charset="0"/>
              </a:rPr>
              <a:t>racownie językowe </a:t>
            </a:r>
            <a:r>
              <a:rPr lang="pl-PL" sz="1800" dirty="0">
                <a:cs typeface="Calibri" panose="020F0502020204030204" pitchFamily="34" charset="0"/>
              </a:rPr>
              <a:t>i podłoga interaktywna </a:t>
            </a:r>
            <a:r>
              <a:rPr lang="pl-PL" dirty="0" err="1">
                <a:solidFill>
                  <a:schemeClr val="accent1"/>
                </a:solidFill>
                <a:cs typeface="Calibri" panose="020F0502020204030204" pitchFamily="34" charset="0"/>
              </a:rPr>
              <a:t>S</a:t>
            </a:r>
            <a:r>
              <a:rPr lang="pl-PL" sz="1800" dirty="0" err="1">
                <a:solidFill>
                  <a:schemeClr val="accent1"/>
                </a:solidFill>
                <a:cs typeface="Calibri" panose="020F0502020204030204" pitchFamily="34" charset="0"/>
              </a:rPr>
              <a:t>martfloor</a:t>
            </a:r>
            <a:r>
              <a:rPr lang="pl-PL" sz="1800" dirty="0">
                <a:cs typeface="Calibri" panose="020F0502020204030204" pitchFamily="34" charset="0"/>
              </a:rPr>
              <a:t> </a:t>
            </a:r>
            <a:r>
              <a:rPr lang="pl-PL" sz="1800" dirty="0">
                <a:solidFill>
                  <a:schemeClr val="accent1"/>
                </a:solidFill>
                <a:cs typeface="Calibri" panose="020F0502020204030204" pitchFamily="34" charset="0"/>
              </a:rPr>
              <a:t>w całości powstają u nas </a:t>
            </a:r>
            <a:r>
              <a:rPr lang="pl-PL" sz="1800" dirty="0">
                <a:cs typeface="Calibri" panose="020F0502020204030204" pitchFamily="34" charset="0"/>
              </a:rPr>
              <a:t>- od projektu, przez każdy komponent, po gotowy produkt. </a:t>
            </a:r>
          </a:p>
          <a:p>
            <a:endParaRPr lang="pl-PL" sz="1800" dirty="0">
              <a:cs typeface="Calibri" panose="020F0502020204030204" pitchFamily="34" charset="0"/>
            </a:endParaRPr>
          </a:p>
          <a:p>
            <a:r>
              <a:rPr lang="pl-PL" b="0" i="0" u="none" strike="noStrike" dirty="0">
                <a:solidFill>
                  <a:srgbClr val="FFFFFF"/>
                </a:solidFill>
                <a:effectLst/>
                <a:latin typeface="YouTube Noto"/>
                <a:hlinkClick r:id="rId3"/>
              </a:rPr>
              <a:t>https://youtu.be/e3YIRKmM0E0</a:t>
            </a:r>
            <a:endParaRPr lang="pl-PL" sz="1800" dirty="0">
              <a:cs typeface="Calibri" panose="020F050202020403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5E2EABC-1B86-F23B-2094-A2DE8EEAD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99836"/>
            <a:ext cx="6096000" cy="4058328"/>
          </a:xfrm>
          <a:prstGeom prst="rect">
            <a:avLst/>
          </a:prstGeom>
        </p:spPr>
      </p:pic>
      <p:pic>
        <p:nvPicPr>
          <p:cNvPr id="3" name="Multimedia online 2" title="SmartFloor - rewolucja w edukacji interaktywnej!">
            <a:hlinkClick r:id="" action="ppaction://media"/>
            <a:extLst>
              <a:ext uri="{FF2B5EF4-FFF2-40B4-BE49-F238E27FC236}">
                <a16:creationId xmlns:a16="http://schemas.microsoft.com/office/drawing/2014/main" id="{98E3BBC8-8BAD-D1DF-E543-BD935FCB91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97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643A7F-937A-C7F2-2211-B459A55E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500" dirty="0" err="1">
                <a:solidFill>
                  <a:schemeClr val="tx1"/>
                </a:solidFill>
                <a:cs typeface="Calibri" panose="020F0502020204030204" pitchFamily="34" charset="0"/>
              </a:rPr>
              <a:t>myBoard</a:t>
            </a:r>
            <a:endParaRPr lang="pl-PL" sz="45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C62CF454-75B4-7011-10B5-29A2D49078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044383"/>
            <a:ext cx="4320540" cy="1049337"/>
          </a:xfrm>
        </p:spPr>
        <p:txBody>
          <a:bodyPr lIns="468000">
            <a:noAutofit/>
          </a:bodyPr>
          <a:lstStyle/>
          <a:p>
            <a:pPr>
              <a:lnSpc>
                <a:spcPct val="120000"/>
              </a:lnSpc>
            </a:pPr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Nasza marka własna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D330E74-3AD1-F8D4-72A4-A197F0DEE903}"/>
              </a:ext>
            </a:extLst>
          </p:cNvPr>
          <p:cNvSpPr txBox="1"/>
          <p:nvPr/>
        </p:nvSpPr>
        <p:spPr>
          <a:xfrm>
            <a:off x="0" y="2711005"/>
            <a:ext cx="5387340" cy="1200329"/>
          </a:xfrm>
          <a:prstGeom prst="rect">
            <a:avLst/>
          </a:prstGeom>
          <a:noFill/>
        </p:spPr>
        <p:txBody>
          <a:bodyPr wrap="square" lIns="540000" tIns="45720" rIns="91440" bIns="45720" anchor="t">
            <a:spAutoFit/>
          </a:bodyPr>
          <a:lstStyle/>
          <a:p>
            <a:r>
              <a:rPr lang="pl-PL" dirty="0">
                <a:cs typeface="Calibri"/>
              </a:rPr>
              <a:t>Od </a:t>
            </a:r>
            <a:r>
              <a:rPr lang="pl-PL" dirty="0">
                <a:solidFill>
                  <a:schemeClr val="accent1"/>
                </a:solidFill>
                <a:cs typeface="Calibri"/>
              </a:rPr>
              <a:t>11 lat </a:t>
            </a:r>
            <a:r>
              <a:rPr lang="pl-PL" dirty="0">
                <a:cs typeface="Calibri"/>
              </a:rPr>
              <a:t>z sukcesem rozwijamy </a:t>
            </a:r>
            <a:r>
              <a:rPr lang="pl-PL" dirty="0">
                <a:solidFill>
                  <a:schemeClr val="accent1"/>
                </a:solidFill>
                <a:cs typeface="Calibri"/>
              </a:rPr>
              <a:t>markę własną </a:t>
            </a:r>
            <a:r>
              <a:rPr lang="pl-PL" dirty="0" err="1">
                <a:solidFill>
                  <a:schemeClr val="accent1"/>
                </a:solidFill>
                <a:cs typeface="Calibri"/>
              </a:rPr>
              <a:t>myBoard</a:t>
            </a:r>
            <a:r>
              <a:rPr lang="pl-PL" dirty="0">
                <a:cs typeface="Calibri"/>
              </a:rPr>
              <a:t>: monitory i tablice interaktywne, </a:t>
            </a:r>
            <a:br>
              <a:rPr lang="pl-PL" dirty="0">
                <a:cs typeface="Calibri"/>
              </a:rPr>
            </a:br>
            <a:r>
              <a:rPr lang="pl-PL" dirty="0">
                <a:cs typeface="Calibri"/>
              </a:rPr>
              <a:t>a także stoły multimedialne, dobierając podzespoły oraz software.</a:t>
            </a:r>
            <a:endParaRPr lang="pl-PL" sz="1800" dirty="0">
              <a:cs typeface="Calibri"/>
            </a:endParaRPr>
          </a:p>
        </p:txBody>
      </p:sp>
      <p:pic>
        <p:nvPicPr>
          <p:cNvPr id="12" name="Obraz 11" descr="Obraz zawierający osoba, ubrania, Ludzka twarz, małe dziecko&#10;&#10;Opis wygenerowany automatycznie">
            <a:extLst>
              <a:ext uri="{FF2B5EF4-FFF2-40B4-BE49-F238E27FC236}">
                <a16:creationId xmlns:a16="http://schemas.microsoft.com/office/drawing/2014/main" id="{85C19F8B-A67C-0B20-6F6F-8906F98F83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94164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28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643A7F-937A-C7F2-2211-B459A55E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500" dirty="0">
                <a:solidFill>
                  <a:schemeClr val="tx1"/>
                </a:solidFill>
                <a:cs typeface="Calibri" panose="020F0502020204030204" pitchFamily="34" charset="0"/>
              </a:rPr>
              <a:t>Wyrównujemy szanse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C62CF454-75B4-7011-10B5-29A2D49078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0540" y="1874331"/>
            <a:ext cx="4716780" cy="113836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Współpracujemy z Polskim Związkiem Niewidomych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D330E74-3AD1-F8D4-72A4-A197F0DEE903}"/>
              </a:ext>
            </a:extLst>
          </p:cNvPr>
          <p:cNvSpPr txBox="1"/>
          <p:nvPr/>
        </p:nvSpPr>
        <p:spPr>
          <a:xfrm>
            <a:off x="489034" y="3220847"/>
            <a:ext cx="53555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cs typeface="Calibri" panose="020F0502020204030204" pitchFamily="34" charset="0"/>
              </a:rPr>
              <a:t>Naszym wyzwaniem jest </a:t>
            </a:r>
            <a:r>
              <a:rPr lang="pl-PL" sz="1800" dirty="0">
                <a:solidFill>
                  <a:schemeClr val="accent1"/>
                </a:solidFill>
                <a:cs typeface="Calibri" panose="020F0502020204030204" pitchFamily="34" charset="0"/>
              </a:rPr>
              <a:t>dostosowanie produktów dla potrzeb osób z niepełnosprawnościami</a:t>
            </a:r>
            <a:r>
              <a:rPr lang="pl-PL" sz="1800" dirty="0">
                <a:cs typeface="Calibri" panose="020F0502020204030204" pitchFamily="34" charset="0"/>
              </a:rPr>
              <a:t>. Chcemy, by były dostępne przede wszystkim dla uczniów z SPE - wyrównując ich szanse edukacyjne, podnosząc poziom efektywności nauczania, włączając w procesy dydaktyczne, a w efekcie - aktywizując na rynku pracy.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9D32333-5827-EB1D-4C6C-082606D32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38003"/>
            <a:ext cx="6096000" cy="40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740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643A7F-937A-C7F2-2211-B459A55E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500" dirty="0">
                <a:solidFill>
                  <a:schemeClr val="tx1"/>
                </a:solidFill>
                <a:cs typeface="Calibri" panose="020F0502020204030204" pitchFamily="34" charset="0"/>
              </a:rPr>
              <a:t>Wspieramy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C62CF454-75B4-7011-10B5-29A2D490787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6797" y="1846263"/>
            <a:ext cx="4593363" cy="13236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Wrażliwość na potrzeby innych jest wpisana w IDEĘ naszej firmy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D330E74-3AD1-F8D4-72A4-A197F0DEE903}"/>
              </a:ext>
            </a:extLst>
          </p:cNvPr>
          <p:cNvSpPr txBox="1"/>
          <p:nvPr/>
        </p:nvSpPr>
        <p:spPr>
          <a:xfrm>
            <a:off x="496797" y="3565426"/>
            <a:ext cx="52486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cs typeface="Calibri" panose="020F0502020204030204" pitchFamily="34" charset="0"/>
              </a:rPr>
              <a:t>Od wielu lat </a:t>
            </a:r>
            <a:r>
              <a:rPr lang="pl-PL" sz="1800" dirty="0">
                <a:solidFill>
                  <a:schemeClr val="accent1"/>
                </a:solidFill>
                <a:cs typeface="Calibri" panose="020F0502020204030204" pitchFamily="34" charset="0"/>
              </a:rPr>
              <a:t>wspieramy liczne akcje charytatywne</a:t>
            </a:r>
            <a:r>
              <a:rPr lang="pl-PL" sz="1800" dirty="0">
                <a:cs typeface="Calibri" panose="020F0502020204030204" pitchFamily="34" charset="0"/>
              </a:rPr>
              <a:t>, współpracując m.in. </a:t>
            </a:r>
            <a:r>
              <a:rPr lang="pl-PL" dirty="0">
                <a:cs typeface="Calibri" panose="020F0502020204030204" pitchFamily="34" charset="0"/>
              </a:rPr>
              <a:t>z</a:t>
            </a:r>
            <a:r>
              <a:rPr lang="pl-PL" sz="1800" dirty="0">
                <a:cs typeface="Calibri" panose="020F0502020204030204" pitchFamily="34" charset="0"/>
              </a:rPr>
              <a:t>e Stowarzyszeniem „Siatkarze dla Hospicjum”, Ligą </a:t>
            </a:r>
            <a:r>
              <a:rPr lang="pl-PL" sz="1800" dirty="0" err="1">
                <a:cs typeface="Calibri" panose="020F0502020204030204" pitchFamily="34" charset="0"/>
              </a:rPr>
              <a:t>Superbohaterów</a:t>
            </a:r>
            <a:r>
              <a:rPr lang="pl-PL" sz="1800" dirty="0">
                <a:cs typeface="Calibri" panose="020F0502020204030204" pitchFamily="34" charset="0"/>
              </a:rPr>
              <a:t>, Fundacją </a:t>
            </a:r>
            <a:r>
              <a:rPr lang="pl-PL" sz="1800" dirty="0" err="1">
                <a:cs typeface="Calibri" panose="020F0502020204030204" pitchFamily="34" charset="0"/>
              </a:rPr>
              <a:t>Sedina</a:t>
            </a:r>
            <a:r>
              <a:rPr lang="pl-PL" sz="1800" dirty="0">
                <a:cs typeface="Calibri" panose="020F0502020204030204" pitchFamily="34" charset="0"/>
              </a:rPr>
              <a:t> czy Fundacją </a:t>
            </a:r>
            <a:r>
              <a:rPr lang="pl-PL" sz="1800" dirty="0" err="1">
                <a:cs typeface="Calibri" panose="020F0502020204030204" pitchFamily="34" charset="0"/>
              </a:rPr>
              <a:t>YOUkraine</a:t>
            </a:r>
            <a:r>
              <a:rPr lang="pl-PL" sz="1800" dirty="0">
                <a:cs typeface="Calibri" panose="020F0502020204030204" pitchFamily="34" charset="0"/>
              </a:rPr>
              <a:t>, a także organizując zbiórki w ramach Wielkiej Orkiestry Świątecznej Pomocy i Szlachetnej Paczki.</a:t>
            </a:r>
          </a:p>
        </p:txBody>
      </p:sp>
      <p:pic>
        <p:nvPicPr>
          <p:cNvPr id="8" name="Obraz 7" descr="Obraz zawierający ubrania, Ludzka twarz, osoba, uśmiech&#10;&#10;Opis wygenerowany automatycznie">
            <a:extLst>
              <a:ext uri="{FF2B5EF4-FFF2-40B4-BE49-F238E27FC236}">
                <a16:creationId xmlns:a16="http://schemas.microsoft.com/office/drawing/2014/main" id="{1077D592-4B62-1FD6-D7F6-3C79CED2C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6643"/>
            <a:ext cx="6096000" cy="406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54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420000">
        <p159:morph option="byObject"/>
      </p:transition>
    </mc:Choice>
    <mc:Fallback>
      <p:transition spd="slow" advClick="0" advTm="420000">
        <p:fade/>
      </p:transition>
    </mc:Fallback>
  </mc:AlternateContent>
</p:sld>
</file>

<file path=ppt/theme/theme1.xml><?xml version="1.0" encoding="utf-8"?>
<a:theme xmlns:a="http://schemas.openxmlformats.org/drawingml/2006/main" name="Retrospekcja">
  <a:themeElements>
    <a:clrScheme name="Retrospekcj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Niestandardowy 1">
      <a:majorFont>
        <a:latin typeface="Sofia Pro Bold"/>
        <a:ea typeface=""/>
        <a:cs typeface=""/>
      </a:majorFont>
      <a:minorFont>
        <a:latin typeface="Sofia Pro"/>
        <a:ea typeface=""/>
        <a:cs typeface="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1077</TotalTime>
  <Words>484</Words>
  <Application>Microsoft Office PowerPoint</Application>
  <PresentationFormat>Panoramiczny</PresentationFormat>
  <Paragraphs>37</Paragraphs>
  <Slides>13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Calibri</vt:lpstr>
      <vt:lpstr>Sofia Pro</vt:lpstr>
      <vt:lpstr>Sofia Pro Bold</vt:lpstr>
      <vt:lpstr>YouTube Noto</vt:lpstr>
      <vt:lpstr>Retrospekcja</vt:lpstr>
      <vt:lpstr>Tworzymy  edukację jutra</vt:lpstr>
      <vt:lpstr>Innowator. Producent. Lider. </vt:lpstr>
      <vt:lpstr>Systemy językowe w liczbach</vt:lpstr>
      <vt:lpstr>Rozwijamy</vt:lpstr>
      <vt:lpstr>Produkujemy</vt:lpstr>
      <vt:lpstr>Pracownie językowe Podłoga Smartfloor </vt:lpstr>
      <vt:lpstr>myBoard</vt:lpstr>
      <vt:lpstr>Wyrównujemy szanse</vt:lpstr>
      <vt:lpstr>Wspieramy</vt:lpstr>
      <vt:lpstr>Jesteśmy dumni</vt:lpstr>
      <vt:lpstr>Inspiruje.my</vt:lpstr>
      <vt:lpstr>R3 Polska</vt:lpstr>
      <vt:lpstr>Dziękujemy!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Paulina Sośnicka</dc:creator>
  <cp:lastModifiedBy>Magdalena Lawicka</cp:lastModifiedBy>
  <cp:revision>152</cp:revision>
  <dcterms:created xsi:type="dcterms:W3CDTF">2022-05-05T13:17:04Z</dcterms:created>
  <dcterms:modified xsi:type="dcterms:W3CDTF">2024-12-04T11:25:01Z</dcterms:modified>
</cp:coreProperties>
</file>